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22"/>
  </p:notesMasterIdLst>
  <p:handoutMasterIdLst>
    <p:handoutMasterId r:id="rId23"/>
  </p:handoutMasterIdLst>
  <p:sldIdLst>
    <p:sldId id="278" r:id="rId2"/>
    <p:sldId id="279" r:id="rId3"/>
    <p:sldId id="280" r:id="rId4"/>
    <p:sldId id="281" r:id="rId5"/>
    <p:sldId id="294" r:id="rId6"/>
    <p:sldId id="295" r:id="rId7"/>
    <p:sldId id="283" r:id="rId8"/>
    <p:sldId id="301" r:id="rId9"/>
    <p:sldId id="284" r:id="rId10"/>
    <p:sldId id="296" r:id="rId11"/>
    <p:sldId id="282" r:id="rId12"/>
    <p:sldId id="297" r:id="rId13"/>
    <p:sldId id="298" r:id="rId14"/>
    <p:sldId id="299" r:id="rId15"/>
    <p:sldId id="300" r:id="rId16"/>
    <p:sldId id="302" r:id="rId17"/>
    <p:sldId id="303" r:id="rId18"/>
    <p:sldId id="304" r:id="rId19"/>
    <p:sldId id="305" r:id="rId20"/>
    <p:sldId id="293" r:id="rId21"/>
  </p:sldIdLst>
  <p:sldSz cx="12192000" cy="6858000"/>
  <p:notesSz cx="13716000" cy="24384000"/>
  <p:defaultTextStyle>
    <a:defPPr rtl="0">
      <a:defRPr lang="pt-BR"/>
    </a:defPPr>
    <a:lvl1pPr marL="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3061"/>
    <a:srgbClr val="0AB272"/>
    <a:srgbClr val="202C8F"/>
    <a:srgbClr val="DF8C8C"/>
    <a:srgbClr val="FDFBF6"/>
    <a:srgbClr val="AAC4E9"/>
    <a:srgbClr val="F5CDCE"/>
    <a:srgbClr val="D4D593"/>
    <a:srgbClr val="E6F0FE"/>
    <a:srgbClr val="CDB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09" autoAdjust="0"/>
  </p:normalViewPr>
  <p:slideViewPr>
    <p:cSldViewPr snapToGrid="0" snapToObjects="1">
      <p:cViewPr varScale="1">
        <p:scale>
          <a:sx n="67" d="100"/>
          <a:sy n="67" d="100"/>
        </p:scale>
        <p:origin x="858" y="78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37" d="100"/>
          <a:sy n="37" d="100"/>
        </p:scale>
        <p:origin x="41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a Guimarães" userId="9a88a3742bdc90d7" providerId="LiveId" clId="{265F01A7-2887-4019-9F61-94E519CE438B}"/>
    <pc:docChg chg="modSld">
      <pc:chgData name="Roberta Guimarães" userId="9a88a3742bdc90d7" providerId="LiveId" clId="{265F01A7-2887-4019-9F61-94E519CE438B}" dt="2024-08-07T11:35:14.186" v="13" actId="20577"/>
      <pc:docMkLst>
        <pc:docMk/>
      </pc:docMkLst>
      <pc:sldChg chg="modSp mod">
        <pc:chgData name="Roberta Guimarães" userId="9a88a3742bdc90d7" providerId="LiveId" clId="{265F01A7-2887-4019-9F61-94E519CE438B}" dt="2024-08-07T11:35:14.186" v="13" actId="20577"/>
        <pc:sldMkLst>
          <pc:docMk/>
          <pc:sldMk cId="424987570" sldId="301"/>
        </pc:sldMkLst>
        <pc:spChg chg="mod">
          <ac:chgData name="Roberta Guimarães" userId="9a88a3742bdc90d7" providerId="LiveId" clId="{265F01A7-2887-4019-9F61-94E519CE438B}" dt="2024-08-07T11:35:14.186" v="13" actId="20577"/>
          <ac:spMkLst>
            <pc:docMk/>
            <pc:sldMk cId="424987570" sldId="301"/>
            <ac:spMk id="2" creationId="{32094771-67BF-8218-E7AB-38F4BA2C6C3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324C8AB-1A8D-BF92-A69D-F315797EB1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DEBCFF4-04AA-5590-B709-49B42C9F67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F7AD2-3EB1-46A0-8C1E-FDC489917D54}" type="datetime1">
              <a:rPr lang="pt-BR" smtClean="0"/>
              <a:t>07/08/2024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7F818BB-CD80-8240-B69B-80F5547102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55745DC-38BA-755E-52D8-B77EF4CF3F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A8368-9B38-4C22-839C-EEB7B6CF7A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9053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1703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0849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65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184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9639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7244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1357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0341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m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rtlCol="0" anchor="t">
            <a:noAutofit/>
          </a:bodyPr>
          <a:lstStyle>
            <a:lvl1pPr algn="ctr">
              <a:defRPr lang="pt-BR" sz="4400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lang="pt-BR" sz="2400"/>
            </a:lvl1pPr>
            <a:lvl2pPr marL="457200" indent="0" algn="ctr">
              <a:buNone/>
              <a:defRPr lang="pt-BR" sz="2000"/>
            </a:lvl2pPr>
            <a:lvl3pPr marL="914400" indent="0" algn="ctr">
              <a:buNone/>
              <a:defRPr lang="pt-BR" sz="1800"/>
            </a:lvl3pPr>
            <a:lvl4pPr marL="1371600" indent="0" algn="ctr">
              <a:buNone/>
              <a:defRPr lang="pt-BR" sz="1600"/>
            </a:lvl4pPr>
            <a:lvl5pPr marL="1828800" indent="0" algn="ctr">
              <a:buNone/>
              <a:defRPr lang="pt-BR" sz="1600"/>
            </a:lvl5pPr>
            <a:lvl6pPr marL="2286000" indent="0" algn="ctr">
              <a:buNone/>
              <a:defRPr lang="pt-BR" sz="1600"/>
            </a:lvl6pPr>
            <a:lvl7pPr marL="2743200" indent="0" algn="ctr">
              <a:buNone/>
              <a:defRPr lang="pt-BR" sz="1600"/>
            </a:lvl7pPr>
            <a:lvl8pPr marL="3200400" indent="0" algn="ctr">
              <a:buNone/>
              <a:defRPr lang="pt-BR" sz="1600"/>
            </a:lvl8pPr>
            <a:lvl9pPr marL="3657600" indent="0" algn="ctr">
              <a:buNone/>
              <a:defRPr lang="pt-BR" sz="1600"/>
            </a:lvl9pPr>
          </a:lstStyle>
          <a:p>
            <a:pPr rtl="0"/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pt-BR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46" name="Espaço Reservado para Texto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4" name="Espaço Reservado para Imagem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pt-BR" sz="9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52" name="Espaço Reservado para Texto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1500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7" name="Espaço Reservado para Texto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8" name="Espaço Reservado para Imagem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pt-BR" sz="9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58" name="Espaço Reservado para Texto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1500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8" name="Espaço Reservado para Texto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7" name="Espaço Reservado para Imagem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pt-BR" sz="9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59" name="Espaço Reservado para Texto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1500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9" name="Espaço Reservado para Texto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6" name="Espaço Reservado para Imagem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pt-BR" sz="9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60" name="Espaço Reservado para Texto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1500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0" name="Espaço Reservado para Texto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5" name="Espaço Reservado para Imagem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pt-BR" sz="9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61" name="Espaço Reservado para Texto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1500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rma livre: Forma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/>
          </a:p>
        </p:txBody>
      </p:sp>
      <p:sp>
        <p:nvSpPr>
          <p:cNvPr id="26" name="Forma livre: Forma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lnSpc>
                <a:spcPct val="100000"/>
              </a:lnSpc>
              <a:defRPr lang="pt-BR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30" name="Imagem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31" name="Espaço Reservado para Texto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MMM AAAA</a:t>
            </a:r>
          </a:p>
        </p:txBody>
      </p:sp>
      <p:sp>
        <p:nvSpPr>
          <p:cNvPr id="32" name="Espaço Reservado para Texto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MMM AAAA</a:t>
            </a:r>
          </a:p>
        </p:txBody>
      </p:sp>
      <p:sp>
        <p:nvSpPr>
          <p:cNvPr id="33" name="Espaço Reservado para Texto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MMM AAAA</a:t>
            </a:r>
          </a:p>
        </p:txBody>
      </p:sp>
      <p:sp>
        <p:nvSpPr>
          <p:cNvPr id="34" name="Espaço Reservado para Texto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MMM AAAA</a:t>
            </a:r>
          </a:p>
        </p:txBody>
      </p:sp>
      <p:sp>
        <p:nvSpPr>
          <p:cNvPr id="35" name="Espaço Reservado para Texto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MMM AAAA</a:t>
            </a:r>
          </a:p>
        </p:txBody>
      </p:sp>
      <p:sp>
        <p:nvSpPr>
          <p:cNvPr id="36" name="Espaço Reservado para Texto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1500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7" name="Espaço Reservado para Texto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1500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8" name="Espaço Reservado para Texto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1500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9" name="Espaço Reservado para Texto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1500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0" name="Espaço Reservado para Texto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1500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pt-BR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11" name="Imagem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pic>
        <p:nvPicPr>
          <p:cNvPr id="13" name="Imagem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orma livre: Forma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17" name="Imagem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pic>
        <p:nvPicPr>
          <p:cNvPr id="19" name="Imagem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pt-BR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pt-BR" sz="1500"/>
            </a:lvl1pPr>
            <a:lvl2pPr>
              <a:defRPr lang="pt-BR" sz="1300"/>
            </a:lvl2pPr>
            <a:lvl3pPr>
              <a:defRPr lang="pt-BR" sz="1200"/>
            </a:lvl3pPr>
            <a:lvl4pPr>
              <a:defRPr lang="pt-BR" sz="1200"/>
            </a:lvl4pPr>
            <a:lvl5pPr>
              <a:defRPr lang="pt-BR" sz="12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pt-BR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pt-BR" sz="1500"/>
            </a:lvl1pPr>
            <a:lvl2pPr>
              <a:defRPr lang="pt-BR" sz="1300"/>
            </a:lvl2pPr>
            <a:lvl3pPr>
              <a:defRPr lang="pt-BR" sz="1200"/>
            </a:lvl3pPr>
            <a:lvl4pPr>
              <a:defRPr lang="pt-BR" sz="1200"/>
            </a:lvl4pPr>
            <a:lvl5pPr>
              <a:defRPr lang="pt-BR" sz="12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fld id="{48F63A3B-78C7-47BE-AE5E-E10140E04643}" type="slidenum">
              <a:rPr lang="pt-BR" dirty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pt-BR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46" name="Espaço Reservado para Texto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4" name="Espaço Reservado para Imagem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pt-BR" sz="9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52" name="Espaço Reservado para Texto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pt-BR" sz="1500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9" name="Espaço Reservado para Texto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6" name="Espaço Reservado para Imagem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pt-BR" sz="9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60" name="Espaço Reservado para Texto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pt-BR" sz="1500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0" name="Espaço Reservado para Texto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5" name="Espaço Reservado para Imagem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pt-BR" sz="9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61" name="Espaço Reservado para Texto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pt-BR" sz="1500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su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m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25" name="Imagem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26" name="Imagem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53" name="Imagem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pic>
        <p:nvPicPr>
          <p:cNvPr id="21" name="Imagem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m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pt-BR" b="1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 rtlCol="0">
            <a:noAutofit/>
          </a:bodyPr>
          <a:lstStyle>
            <a:lvl1pPr marL="0" indent="0">
              <a:buNone/>
              <a:defRPr lang="pt-BR" sz="1500"/>
            </a:lvl1pPr>
            <a:lvl2pPr>
              <a:defRPr lang="pt-BR" sz="1500"/>
            </a:lvl2pPr>
            <a:lvl3pPr>
              <a:defRPr lang="pt-BR" sz="1500"/>
            </a:lvl3pPr>
            <a:lvl4pPr>
              <a:defRPr lang="pt-BR" sz="1500"/>
            </a:lvl4pPr>
            <a:lvl5pPr>
              <a:defRPr lang="pt-BR" sz="15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fld id="{48F63A3B-78C7-47BE-AE5E-E10140E04643}" type="slidenum">
              <a:rPr lang="pt-BR" dirty="0"/>
              <a:t>‹nº›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echament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9" name="Forma livre: Forma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pic>
        <p:nvPicPr>
          <p:cNvPr id="9" name="Imagem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rtlCol="0" anchor="ctr">
            <a:noAutofit/>
          </a:bodyPr>
          <a:lstStyle>
            <a:lvl1pPr algn="l">
              <a:defRPr lang="pt-BR" sz="4400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 rtlCol="0">
            <a:noAutofit/>
          </a:bodyPr>
          <a:lstStyle>
            <a:lvl1pPr marL="0" indent="0" algn="l">
              <a:spcBef>
                <a:spcPts val="576"/>
              </a:spcBef>
              <a:buNone/>
              <a:defRPr lang="pt-BR" sz="2400"/>
            </a:lvl1pPr>
            <a:lvl2pPr marL="457200" indent="0" algn="ctr">
              <a:buNone/>
              <a:defRPr lang="pt-BR" sz="2000"/>
            </a:lvl2pPr>
            <a:lvl3pPr marL="914400" indent="0" algn="ctr">
              <a:buNone/>
              <a:defRPr lang="pt-BR" sz="1800"/>
            </a:lvl3pPr>
            <a:lvl4pPr marL="1371600" indent="0" algn="ctr">
              <a:buNone/>
              <a:defRPr lang="pt-BR" sz="1600"/>
            </a:lvl4pPr>
            <a:lvl5pPr marL="1828800" indent="0" algn="ctr">
              <a:buNone/>
              <a:defRPr lang="pt-BR" sz="1600"/>
            </a:lvl5pPr>
            <a:lvl6pPr marL="2286000" indent="0" algn="ctr">
              <a:buNone/>
              <a:defRPr lang="pt-BR" sz="1600"/>
            </a:lvl6pPr>
            <a:lvl7pPr marL="2743200" indent="0" algn="ctr">
              <a:buNone/>
              <a:defRPr lang="pt-BR" sz="1600"/>
            </a:lvl7pPr>
            <a:lvl8pPr marL="3200400" indent="0" algn="ctr">
              <a:buNone/>
              <a:defRPr lang="pt-BR" sz="1600"/>
            </a:lvl8pPr>
            <a:lvl9pPr marL="3657600" indent="0" algn="ctr">
              <a:buNone/>
              <a:defRPr lang="pt-BR" sz="1600"/>
            </a:lvl9pPr>
          </a:lstStyle>
          <a:p>
            <a:pPr rtl="0"/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m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pic>
        <p:nvPicPr>
          <p:cNvPr id="11" name="Imagem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15" name="Imagem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pic>
        <p:nvPicPr>
          <p:cNvPr id="17" name="Imagem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48F63A3B-78C7-47BE-AE5E-E10140E04643}" type="slidenum">
              <a:rPr lang="pt-BR" dirty="0"/>
              <a:t>‹nº›</a:t>
            </a:fld>
            <a:endParaRPr lang="pt-BR" dirty="0"/>
          </a:p>
        </p:txBody>
      </p:sp>
      <p:sp>
        <p:nvSpPr>
          <p:cNvPr id="18" name="Título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pt-BR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19" name="Espaço Reservado para Conteúdo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pt-BR" sz="1500"/>
            </a:lvl1pPr>
            <a:lvl2pPr>
              <a:defRPr lang="pt-BR" sz="1300"/>
            </a:lvl2pPr>
            <a:lvl3pPr>
              <a:defRPr lang="pt-BR" sz="1200"/>
            </a:lvl3pPr>
            <a:lvl4pPr>
              <a:defRPr lang="pt-BR" sz="1200"/>
            </a:lvl4pPr>
            <a:lvl5pPr>
              <a:defRPr lang="pt-BR" sz="12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20" name="Espaço Reservado para Conteúdo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pt-BR" sz="1500"/>
            </a:lvl1pPr>
            <a:lvl2pPr>
              <a:defRPr lang="pt-BR" sz="1300"/>
            </a:lvl2pPr>
            <a:lvl3pPr>
              <a:defRPr lang="pt-BR" sz="1200"/>
            </a:lvl3pPr>
            <a:lvl4pPr>
              <a:defRPr lang="pt-BR" sz="1200"/>
            </a:lvl4pPr>
            <a:lvl5pPr>
              <a:defRPr lang="pt-BR" sz="12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48F63A3B-78C7-47BE-AE5E-E10140E04643}" type="slidenum">
              <a:rPr lang="pt-BR" dirty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48F63A3B-78C7-47BE-AE5E-E10140E04643}" type="slidenum">
              <a:rPr lang="pt-BR" dirty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pt-BR" sz="320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pt-BR" sz="3200"/>
            </a:lvl1pPr>
            <a:lvl2pPr>
              <a:defRPr lang="pt-BR" sz="2800"/>
            </a:lvl2pPr>
            <a:lvl3pPr>
              <a:defRPr lang="pt-BR" sz="2400"/>
            </a:lvl3pPr>
            <a:lvl4pPr>
              <a:defRPr lang="pt-BR" sz="2000"/>
            </a:lvl4pPr>
            <a:lvl5pPr>
              <a:defRPr lang="pt-BR" sz="2000"/>
            </a:lvl5pPr>
            <a:lvl6pPr>
              <a:defRPr lang="pt-BR" sz="2000"/>
            </a:lvl6pPr>
            <a:lvl7pPr>
              <a:defRPr lang="pt-BR" sz="2000"/>
            </a:lvl7pPr>
            <a:lvl8pPr>
              <a:defRPr lang="pt-BR" sz="2000"/>
            </a:lvl8pPr>
            <a:lvl9pPr>
              <a:defRPr lang="pt-BR" sz="20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pt-BR" sz="1600"/>
            </a:lvl1pPr>
            <a:lvl2pPr marL="457200" indent="0">
              <a:buNone/>
              <a:defRPr lang="pt-BR" sz="1400"/>
            </a:lvl2pPr>
            <a:lvl3pPr marL="914400" indent="0">
              <a:buNone/>
              <a:defRPr lang="pt-BR" sz="1200"/>
            </a:lvl3pPr>
            <a:lvl4pPr marL="1371600" indent="0">
              <a:buNone/>
              <a:defRPr lang="pt-BR" sz="1000"/>
            </a:lvl4pPr>
            <a:lvl5pPr marL="1828800" indent="0">
              <a:buNone/>
              <a:defRPr lang="pt-BR" sz="1000"/>
            </a:lvl5pPr>
            <a:lvl6pPr marL="2286000" indent="0">
              <a:buNone/>
              <a:defRPr lang="pt-BR" sz="1000"/>
            </a:lvl6pPr>
            <a:lvl7pPr marL="2743200" indent="0">
              <a:buNone/>
              <a:defRPr lang="pt-BR" sz="1000"/>
            </a:lvl7pPr>
            <a:lvl8pPr marL="3200400" indent="0">
              <a:buNone/>
              <a:defRPr lang="pt-BR" sz="1000"/>
            </a:lvl8pPr>
            <a:lvl9pPr marL="3657600" indent="0">
              <a:buNone/>
              <a:defRPr lang="pt-BR" sz="10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48F63A3B-78C7-47BE-AE5E-E10140E04643}" type="slidenum">
              <a:rPr lang="pt-BR" dirty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orma Livre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8" name="Forma Livre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orma Livre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1" name="Forma Livre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4" name="Imagem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pt-BR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pt-BR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pt-BR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pt-BR" sz="1800"/>
            </a:lvl3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pt-BR" sz="320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lang="pt-BR" sz="3200"/>
            </a:lvl1pPr>
            <a:lvl2pPr marL="457200" indent="0">
              <a:buNone/>
              <a:defRPr lang="pt-BR" sz="2800"/>
            </a:lvl2pPr>
            <a:lvl3pPr marL="914400" indent="0">
              <a:buNone/>
              <a:defRPr lang="pt-BR" sz="2400"/>
            </a:lvl3pPr>
            <a:lvl4pPr marL="1371600" indent="0">
              <a:buNone/>
              <a:defRPr lang="pt-BR" sz="2000"/>
            </a:lvl4pPr>
            <a:lvl5pPr marL="1828800" indent="0">
              <a:buNone/>
              <a:defRPr lang="pt-BR" sz="2000"/>
            </a:lvl5pPr>
            <a:lvl6pPr marL="2286000" indent="0">
              <a:buNone/>
              <a:defRPr lang="pt-BR" sz="2000"/>
            </a:lvl6pPr>
            <a:lvl7pPr marL="2743200" indent="0">
              <a:buNone/>
              <a:defRPr lang="pt-BR" sz="2000"/>
            </a:lvl7pPr>
            <a:lvl8pPr marL="3200400" indent="0">
              <a:buNone/>
              <a:defRPr lang="pt-BR" sz="2000"/>
            </a:lvl8pPr>
            <a:lvl9pPr marL="3657600" indent="0">
              <a:buNone/>
              <a:defRPr lang="pt-BR" sz="2000"/>
            </a:lvl9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pt-BR" sz="1600"/>
            </a:lvl1pPr>
            <a:lvl2pPr marL="457200" indent="0">
              <a:buNone/>
              <a:defRPr lang="pt-BR" sz="1400"/>
            </a:lvl2pPr>
            <a:lvl3pPr marL="914400" indent="0">
              <a:buNone/>
              <a:defRPr lang="pt-BR" sz="1200"/>
            </a:lvl3pPr>
            <a:lvl4pPr marL="1371600" indent="0">
              <a:buNone/>
              <a:defRPr lang="pt-BR" sz="1000"/>
            </a:lvl4pPr>
            <a:lvl5pPr marL="1828800" indent="0">
              <a:buNone/>
              <a:defRPr lang="pt-BR" sz="1000"/>
            </a:lvl5pPr>
            <a:lvl6pPr marL="2286000" indent="0">
              <a:buNone/>
              <a:defRPr lang="pt-BR" sz="1000"/>
            </a:lvl6pPr>
            <a:lvl7pPr marL="2743200" indent="0">
              <a:buNone/>
              <a:defRPr lang="pt-BR" sz="1000"/>
            </a:lvl7pPr>
            <a:lvl8pPr marL="3200400" indent="0">
              <a:buNone/>
              <a:defRPr lang="pt-BR" sz="1000"/>
            </a:lvl8pPr>
            <a:lvl9pPr marL="3657600" indent="0">
              <a:buNone/>
              <a:defRPr lang="pt-BR" sz="10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48F63A3B-78C7-47BE-AE5E-E10140E04643}" type="slidenum">
              <a:rPr lang="pt-BR" dirty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a livre: Forma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pt-BR" b="1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 rtlCol="0">
            <a:noAutofit/>
          </a:bodyPr>
          <a:lstStyle>
            <a:lvl1pPr marL="0" indent="0">
              <a:buNone/>
              <a:defRPr lang="pt-BR" sz="1500"/>
            </a:lvl1pPr>
            <a:lvl2pPr>
              <a:defRPr lang="pt-BR" sz="1500"/>
            </a:lvl2pPr>
            <a:lvl3pPr>
              <a:defRPr lang="pt-BR" sz="1500"/>
            </a:lvl3pPr>
            <a:lvl4pPr>
              <a:defRPr lang="pt-BR" sz="1500"/>
            </a:lvl4pPr>
            <a:lvl5pPr>
              <a:defRPr lang="pt-BR" sz="15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fld id="{48F63A3B-78C7-47BE-AE5E-E10140E04643}" type="slidenum">
              <a:rPr lang="pt-BR" dirty="0"/>
              <a:t>‹nº›</a:t>
            </a:fld>
            <a:endParaRPr lang="pt-BR" dirty="0"/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rma livre: Forma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6" name="Forma livre: Forma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3" name="Forma livre: Forma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9" name="Forma livre: Forma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0" name="Forma Livre: Forma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7" name="Forma livre: Forma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lvl="0" algn="ctr"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lang="pt-BR" sz="4400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 rtlCol="0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2400">
                <a:solidFill>
                  <a:schemeClr val="accent6"/>
                </a:solidFill>
              </a:defRPr>
            </a:lvl1pPr>
            <a:lvl2pPr marL="457200" indent="0">
              <a:buNone/>
              <a:defRPr lang="pt-B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pt-B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rma livre: Forma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pt-BR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 rtlCol="0">
            <a:noAutofit/>
          </a:bodyPr>
          <a:lstStyle>
            <a:lvl1pPr>
              <a:defRPr lang="pt-BR" sz="1800"/>
            </a:lvl1pPr>
            <a:lvl2pPr>
              <a:defRPr lang="pt-BR" sz="1600"/>
            </a:lvl2pPr>
            <a:lvl3pPr>
              <a:defRPr lang="pt-BR" sz="1400"/>
            </a:lvl3pPr>
            <a:lvl4pPr>
              <a:defRPr lang="pt-BR" sz="1200"/>
            </a:lvl4pPr>
            <a:lvl5pPr>
              <a:defRPr lang="pt-BR" sz="12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fld id="{48F63A3B-78C7-47BE-AE5E-E10140E04643}" type="slidenum">
              <a:rPr lang="pt-BR" dirty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pt-BR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 rtlCol="0">
            <a:noAutofit/>
          </a:bodyPr>
          <a:lstStyle>
            <a:lvl1pPr>
              <a:defRPr lang="pt-BR" sz="1800"/>
            </a:lvl1pPr>
            <a:lvl2pPr>
              <a:defRPr lang="pt-BR" sz="1600"/>
            </a:lvl2pPr>
            <a:lvl3pPr>
              <a:defRPr lang="pt-BR" sz="1400"/>
            </a:lvl3pPr>
            <a:lvl4pPr>
              <a:defRPr lang="pt-BR" sz="1200"/>
            </a:lvl4pPr>
            <a:lvl5pPr>
              <a:defRPr lang="pt-BR" sz="12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fld id="{48F63A3B-78C7-47BE-AE5E-E10140E04643}" type="slidenum">
              <a:rPr lang="pt-BR" dirty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 rtlCol="0">
            <a:noAutofit/>
          </a:bodyPr>
          <a:lstStyle>
            <a:lvl1pPr algn="l">
              <a:lnSpc>
                <a:spcPct val="100000"/>
              </a:lnSpc>
              <a:defRPr lang="pt-BR"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57" name="Espaço Reservado para Texto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pt-BR" sz="10000" b="1"/>
            </a:lvl1pPr>
          </a:lstStyle>
          <a:p>
            <a:pPr lvl="0" rtl="0"/>
            <a:r>
              <a:rPr lang="pt-BR"/>
              <a:t>“</a:t>
            </a:r>
          </a:p>
        </p:txBody>
      </p:sp>
      <p:sp>
        <p:nvSpPr>
          <p:cNvPr id="55" name="Espaço Reservado para Texto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pt-BR" sz="2400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6" name="Espaço Reservado para Texto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pt-BR" sz="10000" b="1"/>
            </a:lvl1pPr>
          </a:lstStyle>
          <a:p>
            <a:pPr lvl="0" rtl="0"/>
            <a:r>
              <a:rPr lang="pt-BR"/>
              <a:t>”</a:t>
            </a:r>
          </a:p>
        </p:txBody>
      </p:sp>
      <p:sp>
        <p:nvSpPr>
          <p:cNvPr id="32" name="Imagem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53" name="Forma livre: Forma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33" name="Imagem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29" name="Forma Livre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31" name="Forma Livre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fld id="{48F63A3B-78C7-47BE-AE5E-E10140E04643}" type="slidenum">
              <a:rPr lang="pt-BR" dirty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sz="45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pt-BR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17" name="Espaço Reservado para Imagem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pt-BR" sz="14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21" name="Espaço Reservado para Texto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1400"/>
            </a:lvl1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23" name="Espaço Reservado para Imagem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pt-BR" sz="14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2" name="Espaço Reservado para Texto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24" name="Espaço Reservado para Texto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1400"/>
            </a:lvl1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26" name="Espaço Reservado para Imagem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pt-BR" sz="14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5" name="Espaço Reservado para Texto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27" name="Espaço Reservado para Texto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1400"/>
            </a:lvl1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29" name="Espaço Reservado para Imagem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pt-BR" sz="14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8" name="Espaço Reservado para Texto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30" name="Espaço Reservado para Texto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1400"/>
            </a:lvl1pPr>
          </a:lstStyle>
          <a:p>
            <a:pPr lvl="0" rtl="0"/>
            <a:r>
              <a:rPr lang="pt-BR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pt-BR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17" name="Espaço Reservado para Imagem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pt-BR" sz="14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21" name="Espaço Reservado para Texto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1200" spc="20" baseline="0"/>
            </a:lvl1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10" name="Espaço Reservado para Imagem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pt-BR" sz="14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4" name="Espaço Reservado para Texto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15" name="Espaço Reservado para Texto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1200" spc="20" baseline="0"/>
            </a:lvl1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23" name="Espaço Reservado para Imagem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pt-BR" sz="14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2" name="Espaço Reservado para Texto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24" name="Espaço Reservado para Texto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1200" spc="20" baseline="0"/>
            </a:lvl1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11" name="Espaço Reservado para Imagem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pt-BR" sz="14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6" name="Espaço Reservado para Texto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18" name="Espaço Reservado para Texto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1200" spc="20" baseline="0"/>
            </a:lvl1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26" name="Espaço Reservado para Imagem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pt-BR" sz="14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5" name="Espaço Reservado para Texto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27" name="Espaço Reservado para Texto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1200" spc="20" baseline="0"/>
            </a:lvl1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12" name="Espaço Reservado para Imagem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pt-BR" sz="14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0" name="Espaço Reservado para Texto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31" name="Espaço Reservado para Texto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1200" spc="20" baseline="0"/>
            </a:lvl1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29" name="Espaço Reservado para Imagem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pt-BR" sz="14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8" name="Espaço Reservado para Texto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30" name="Espaço Reservado para Texto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1200" spc="20" baseline="0"/>
            </a:lvl1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13" name="Espaço Reservado para Imagem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pt-BR" sz="14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32" name="Espaço Reservado para Texto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pt-BR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33" name="Espaço Reservado para Texto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1200" spc="20" baseline="0"/>
            </a:lvl1pPr>
          </a:lstStyle>
          <a:p>
            <a:pPr lvl="0" rtl="0"/>
            <a:r>
              <a:rPr lang="pt-BR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pt-BR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pt-BR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pt-BR"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pt-BR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pt-BR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pt-BR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pt-BR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pt-BR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3092" y="1214651"/>
            <a:ext cx="5385816" cy="2415653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br>
              <a:rPr lang="pt-BR" sz="4000" dirty="0"/>
            </a:br>
            <a:r>
              <a:rPr lang="pt-BR" sz="4000" dirty="0">
                <a:solidFill>
                  <a:schemeClr val="tx1"/>
                </a:solidFill>
                <a:latin typeface="+mn-lt"/>
              </a:rPr>
              <a:t>Orações subordinadas adverbiais </a:t>
            </a:r>
            <a:br>
              <a:rPr lang="pt-BR" sz="4000" dirty="0"/>
            </a:br>
            <a:r>
              <a:rPr lang="pt-BR" sz="4000" dirty="0">
                <a:solidFill>
                  <a:srgbClr val="DF8C8C"/>
                </a:solidFill>
                <a:latin typeface="+mn-lt"/>
              </a:rPr>
              <a:t>g</a:t>
            </a:r>
            <a:r>
              <a:rPr lang="pt-BR" sz="2800" dirty="0">
                <a:solidFill>
                  <a:srgbClr val="DF8C8C"/>
                </a:solidFill>
                <a:latin typeface="+mn-lt"/>
              </a:rPr>
              <a:t>ramática</a:t>
            </a:r>
            <a:br>
              <a:rPr lang="pt-BR" sz="2800" dirty="0">
                <a:solidFill>
                  <a:srgbClr val="DF8C8C"/>
                </a:solidFill>
                <a:latin typeface="+mn-lt"/>
              </a:rPr>
            </a:br>
            <a:endParaRPr lang="pt-BR" sz="4000" dirty="0">
              <a:solidFill>
                <a:srgbClr val="DF8C8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09FDB7-B276-3E94-565D-9689686D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789" y="428625"/>
            <a:ext cx="7286624" cy="1100138"/>
          </a:xfrm>
        </p:spPr>
        <p:txBody>
          <a:bodyPr/>
          <a:lstStyle/>
          <a:p>
            <a:pPr algn="ctr"/>
            <a:r>
              <a:rPr lang="pt-BR" sz="3600" dirty="0"/>
              <a:t>Oração subordinada adverbial concessiva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70F6CD-3D93-96BC-5963-CF4F0AC1C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300" y="1528764"/>
            <a:ext cx="8286750" cy="4900612"/>
          </a:xfrm>
        </p:spPr>
        <p:txBody>
          <a:bodyPr/>
          <a:lstStyle/>
          <a:p>
            <a:pPr algn="just"/>
            <a:r>
              <a:rPr lang="pt-BR" sz="3600" dirty="0">
                <a:solidFill>
                  <a:schemeClr val="tx1"/>
                </a:solidFill>
              </a:rPr>
              <a:t>Apresenta ideia de concessão, exceção.</a:t>
            </a:r>
          </a:p>
          <a:p>
            <a:pPr algn="just"/>
            <a:r>
              <a:rPr lang="pt-BR" sz="3600" dirty="0">
                <a:solidFill>
                  <a:schemeClr val="tx1"/>
                </a:solidFill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3600" b="1" u="sng" dirty="0">
                <a:solidFill>
                  <a:schemeClr val="tx1"/>
                </a:solidFill>
              </a:rPr>
              <a:t>Embora seja de risco</a:t>
            </a:r>
            <a:r>
              <a:rPr lang="pt-BR" sz="3600" dirty="0">
                <a:solidFill>
                  <a:schemeClr val="tx1"/>
                </a:solidFill>
              </a:rPr>
              <a:t>, concordo com a realização do negócio.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pt-BR" sz="3600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3600" b="1" u="sng" dirty="0">
                <a:solidFill>
                  <a:schemeClr val="tx1"/>
                </a:solidFill>
              </a:rPr>
              <a:t>Por mais que esteja frio, </a:t>
            </a:r>
            <a:r>
              <a:rPr lang="pt-BR" sz="3600" dirty="0">
                <a:solidFill>
                  <a:schemeClr val="tx1"/>
                </a:solidFill>
              </a:rPr>
              <a:t>vou à praia.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pt-BR" sz="3200" dirty="0">
              <a:solidFill>
                <a:schemeClr val="tx1"/>
              </a:solidFill>
            </a:endParaRPr>
          </a:p>
          <a:p>
            <a:pPr algn="just"/>
            <a:r>
              <a:rPr lang="pt-BR" sz="2400" b="1" i="1" dirty="0">
                <a:solidFill>
                  <a:srgbClr val="002060"/>
                </a:solidFill>
              </a:rPr>
              <a:t>Conjunções: </a:t>
            </a:r>
            <a:r>
              <a:rPr lang="pt-BR" sz="2400" i="1" dirty="0">
                <a:solidFill>
                  <a:srgbClr val="002060"/>
                </a:solidFill>
              </a:rPr>
              <a:t>ainda que, mesmo que, por mais que, embora, apesar de...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pt-BR" sz="3200" dirty="0">
              <a:solidFill>
                <a:schemeClr val="tx1"/>
              </a:solidFill>
            </a:endParaRPr>
          </a:p>
          <a:p>
            <a:pPr algn="just"/>
            <a:endParaRPr lang="pt-B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51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49AC40E8-AC28-4F31-CE41-E1BC5824F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789" y="271463"/>
            <a:ext cx="7858124" cy="942975"/>
          </a:xfrm>
        </p:spPr>
        <p:txBody>
          <a:bodyPr/>
          <a:lstStyle/>
          <a:p>
            <a:pPr algn="ctr"/>
            <a:r>
              <a:rPr lang="pt-BR" sz="3600" dirty="0"/>
              <a:t>Oração subordinada adverbial condicional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E4217739-C4DA-36BF-5F41-54AB73CAD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1863" y="1328739"/>
            <a:ext cx="8401049" cy="512921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t-BR" sz="3200" dirty="0">
                <a:solidFill>
                  <a:schemeClr val="tx1"/>
                </a:solidFill>
              </a:rPr>
              <a:t>Apresenta uma condição para a realização ou não do acontecimento do fato.</a:t>
            </a:r>
          </a:p>
          <a:p>
            <a:pPr>
              <a:spcBef>
                <a:spcPts val="0"/>
              </a:spcBef>
            </a:pPr>
            <a:endParaRPr lang="pt-BR" sz="3200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3200" b="1" u="sng" dirty="0">
                <a:solidFill>
                  <a:schemeClr val="tx1"/>
                </a:solidFill>
              </a:rPr>
              <a:t>Se ele cumprir sua parte no acordo,  </a:t>
            </a:r>
            <a:r>
              <a:rPr lang="pt-BR" sz="3200" dirty="0">
                <a:solidFill>
                  <a:schemeClr val="tx1"/>
                </a:solidFill>
              </a:rPr>
              <a:t>poderemos seguir com o planejado.</a:t>
            </a:r>
          </a:p>
          <a:p>
            <a:pPr algn="just">
              <a:spcBef>
                <a:spcPts val="0"/>
              </a:spcBef>
            </a:pPr>
            <a:endParaRPr lang="pt-BR" sz="3200" dirty="0"/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tx1"/>
                </a:solidFill>
              </a:rPr>
              <a:t>Não vou sair </a:t>
            </a:r>
            <a:r>
              <a:rPr lang="pt-BR" sz="3200" b="1" u="sng" dirty="0">
                <a:solidFill>
                  <a:schemeClr val="tx1"/>
                </a:solidFill>
              </a:rPr>
              <a:t>sem que tenha estudado para a prova.  </a:t>
            </a:r>
          </a:p>
          <a:p>
            <a:pPr algn="just">
              <a:spcBef>
                <a:spcPts val="0"/>
              </a:spcBef>
            </a:pPr>
            <a:endParaRPr lang="pt-BR" sz="3200" b="1" u="sng" dirty="0">
              <a:solidFill>
                <a:schemeClr val="tx1"/>
              </a:solidFill>
            </a:endParaRPr>
          </a:p>
          <a:p>
            <a:pPr algn="just"/>
            <a:r>
              <a:rPr lang="pt-BR" sz="2400" b="1" i="1" dirty="0">
                <a:solidFill>
                  <a:srgbClr val="202C8F"/>
                </a:solidFill>
              </a:rPr>
              <a:t>Conjunções: </a:t>
            </a:r>
            <a:r>
              <a:rPr lang="pt-BR" sz="2400" i="1" dirty="0">
                <a:solidFill>
                  <a:srgbClr val="202C8F"/>
                </a:solidFill>
              </a:rPr>
              <a:t>se, caso, desde que, sem que, contanto que, a não ser que.</a:t>
            </a:r>
          </a:p>
          <a:p>
            <a:endParaRPr lang="pt-B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E093F0-E39F-9058-968D-0A557FCAD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0" y="328614"/>
            <a:ext cx="7329488" cy="1200149"/>
          </a:xfrm>
        </p:spPr>
        <p:txBody>
          <a:bodyPr/>
          <a:lstStyle/>
          <a:p>
            <a:pPr algn="ctr"/>
            <a:r>
              <a:rPr lang="pt-BR" sz="3200" dirty="0"/>
              <a:t>Oração subordinada adverbial conformativa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0D1D72-DDEE-B71B-8346-2DC3BDB17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1600" y="1414463"/>
            <a:ext cx="8011288" cy="5114923"/>
          </a:xfrm>
        </p:spPr>
        <p:txBody>
          <a:bodyPr/>
          <a:lstStyle/>
          <a:p>
            <a:pPr algn="just"/>
            <a:r>
              <a:rPr lang="pt-BR" sz="3200" dirty="0">
                <a:solidFill>
                  <a:schemeClr val="tx1"/>
                </a:solidFill>
              </a:rPr>
              <a:t>Apresenta uma ideia de conformidade, de consonância em relação a um fato.</a:t>
            </a:r>
          </a:p>
          <a:p>
            <a:pPr algn="just"/>
            <a:endParaRPr lang="pt-BR" sz="3200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tx1"/>
                </a:solidFill>
              </a:rPr>
              <a:t>Os alunos fizeram a redação, </a:t>
            </a:r>
            <a:r>
              <a:rPr lang="pt-BR" sz="3200" b="1" u="sng" dirty="0">
                <a:solidFill>
                  <a:schemeClr val="tx1"/>
                </a:solidFill>
              </a:rPr>
              <a:t>conforme o professor pediu.</a:t>
            </a:r>
          </a:p>
          <a:p>
            <a:pPr algn="just"/>
            <a:endParaRPr lang="pt-BR" sz="3200" b="1" u="sng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3200" b="1" u="sng" dirty="0">
                <a:solidFill>
                  <a:schemeClr val="tx1"/>
                </a:solidFill>
              </a:rPr>
              <a:t>Segundo cientistas americanos</a:t>
            </a:r>
            <a:r>
              <a:rPr lang="pt-BR" sz="3200" dirty="0">
                <a:solidFill>
                  <a:schemeClr val="tx1"/>
                </a:solidFill>
              </a:rPr>
              <a:t>, o homem estará em Marte </a:t>
            </a:r>
            <a:r>
              <a:rPr lang="pt-BR" sz="3200">
                <a:solidFill>
                  <a:schemeClr val="tx1"/>
                </a:solidFill>
              </a:rPr>
              <a:t>em 2035.</a:t>
            </a:r>
            <a:endParaRPr lang="pt-BR" sz="3200" dirty="0">
              <a:solidFill>
                <a:schemeClr val="tx1"/>
              </a:solidFill>
            </a:endParaRPr>
          </a:p>
          <a:p>
            <a:pPr algn="just"/>
            <a:endParaRPr lang="pt-BR" sz="3200" dirty="0">
              <a:solidFill>
                <a:schemeClr val="tx1"/>
              </a:solidFill>
            </a:endParaRPr>
          </a:p>
          <a:p>
            <a:pPr algn="just"/>
            <a:r>
              <a:rPr lang="pt-BR" sz="2400" b="1" i="1" dirty="0">
                <a:solidFill>
                  <a:srgbClr val="202C8F"/>
                </a:solidFill>
              </a:rPr>
              <a:t>Conjunções: </a:t>
            </a:r>
            <a:r>
              <a:rPr lang="pt-BR" sz="2400" i="1" dirty="0">
                <a:solidFill>
                  <a:srgbClr val="202C8F"/>
                </a:solidFill>
              </a:rPr>
              <a:t>de acordo com, conforme, como, segundo...</a:t>
            </a:r>
          </a:p>
        </p:txBody>
      </p:sp>
    </p:spTree>
    <p:extLst>
      <p:ext uri="{BB962C8B-B14F-4D97-AF65-F5344CB8AC3E}">
        <p14:creationId xmlns:p14="http://schemas.microsoft.com/office/powerpoint/2010/main" val="2637781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E63F7-94F4-37A9-2AF5-5ABD50381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925" y="414338"/>
            <a:ext cx="7500937" cy="1171575"/>
          </a:xfrm>
        </p:spPr>
        <p:txBody>
          <a:bodyPr/>
          <a:lstStyle/>
          <a:p>
            <a:pPr algn="ctr"/>
            <a:r>
              <a:rPr lang="pt-BR" sz="3200" dirty="0"/>
              <a:t>Oração subordinada adverbial final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E75428-8516-8B75-3260-326752D80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013" y="1585914"/>
            <a:ext cx="8358187" cy="4900612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pt-BR" sz="3200" dirty="0">
                <a:solidFill>
                  <a:schemeClr val="tx1"/>
                </a:solidFill>
              </a:rPr>
              <a:t>Indica finalidade (ou objetivo) do fato expresso pela oração principal.</a:t>
            </a:r>
          </a:p>
          <a:p>
            <a:pPr algn="just">
              <a:spcBef>
                <a:spcPts val="0"/>
              </a:spcBef>
            </a:pPr>
            <a:endParaRPr lang="pt-BR" sz="3200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tx1"/>
                </a:solidFill>
              </a:rPr>
              <a:t>Ele falou bem alto, </a:t>
            </a:r>
            <a:r>
              <a:rPr lang="pt-BR" sz="3200" b="1" u="sng" dirty="0">
                <a:solidFill>
                  <a:schemeClr val="tx1"/>
                </a:solidFill>
              </a:rPr>
              <a:t>para que todos o ouvissem.</a:t>
            </a:r>
          </a:p>
          <a:p>
            <a:pPr algn="just">
              <a:spcBef>
                <a:spcPts val="0"/>
              </a:spcBef>
            </a:pPr>
            <a:endParaRPr lang="pt-BR" sz="3200" b="1" u="sng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3200" b="1" u="sng" dirty="0">
                <a:solidFill>
                  <a:schemeClr val="tx1"/>
                </a:solidFill>
              </a:rPr>
              <a:t>A fim de que tudo se resolva</a:t>
            </a:r>
            <a:r>
              <a:rPr lang="pt-BR" sz="3200" dirty="0">
                <a:solidFill>
                  <a:schemeClr val="tx1"/>
                </a:solidFill>
              </a:rPr>
              <a:t>, conversaremos amanhã.        </a:t>
            </a:r>
          </a:p>
          <a:p>
            <a:pPr algn="just"/>
            <a:endParaRPr lang="pt-BR" sz="2400" b="1" i="1" dirty="0">
              <a:solidFill>
                <a:srgbClr val="202C8F"/>
              </a:solidFill>
            </a:endParaRPr>
          </a:p>
          <a:p>
            <a:pPr algn="just"/>
            <a:r>
              <a:rPr lang="pt-BR" sz="2400" b="1" i="1" dirty="0">
                <a:solidFill>
                  <a:srgbClr val="202C8F"/>
                </a:solidFill>
              </a:rPr>
              <a:t>Conjunções: </a:t>
            </a:r>
            <a:r>
              <a:rPr lang="pt-BR" sz="2400" i="1" dirty="0">
                <a:solidFill>
                  <a:srgbClr val="202C8F"/>
                </a:solidFill>
              </a:rPr>
              <a:t>a fim de que, para que.</a:t>
            </a:r>
          </a:p>
        </p:txBody>
      </p:sp>
    </p:spTree>
    <p:extLst>
      <p:ext uri="{BB962C8B-B14F-4D97-AF65-F5344CB8AC3E}">
        <p14:creationId xmlns:p14="http://schemas.microsoft.com/office/powerpoint/2010/main" val="2880022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15D4-93C0-CE08-5242-A39AF89AA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314325"/>
            <a:ext cx="7219760" cy="1130427"/>
          </a:xfrm>
        </p:spPr>
        <p:txBody>
          <a:bodyPr/>
          <a:lstStyle/>
          <a:p>
            <a:pPr algn="ctr"/>
            <a:r>
              <a:rPr lang="pt-BR" sz="3200" dirty="0"/>
              <a:t>Oração subordinada adverbial proporcional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C3AB3F-9E6A-4544-00AB-1CD65AA4A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0438" y="1228725"/>
            <a:ext cx="8572500" cy="5314949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pt-BR" sz="3100" dirty="0">
                <a:solidFill>
                  <a:schemeClr val="tx1"/>
                </a:solidFill>
              </a:rPr>
              <a:t>Estabelece uma proporção (aumento ou diminuição) na intensidade dos fatos expressos entre as orações.</a:t>
            </a:r>
          </a:p>
          <a:p>
            <a:pPr algn="just">
              <a:spcBef>
                <a:spcPts val="0"/>
              </a:spcBef>
            </a:pPr>
            <a:endParaRPr lang="pt-BR" sz="3100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3100" dirty="0">
                <a:solidFill>
                  <a:schemeClr val="tx1"/>
                </a:solidFill>
              </a:rPr>
              <a:t>Ele melhorava sua forma física, </a:t>
            </a:r>
            <a:r>
              <a:rPr lang="pt-BR" sz="3100" b="1" u="sng" dirty="0">
                <a:solidFill>
                  <a:schemeClr val="tx1"/>
                </a:solidFill>
              </a:rPr>
              <a:t>à medida que treinava.</a:t>
            </a:r>
          </a:p>
          <a:p>
            <a:pPr algn="just">
              <a:spcBef>
                <a:spcPts val="0"/>
              </a:spcBef>
            </a:pPr>
            <a:endParaRPr lang="pt-BR" sz="3100" b="1" u="sng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3100" b="1" u="sng" dirty="0">
                <a:solidFill>
                  <a:schemeClr val="tx1"/>
                </a:solidFill>
              </a:rPr>
              <a:t>Quanto mais ele reclama da situação</a:t>
            </a:r>
            <a:r>
              <a:rPr lang="pt-BR" sz="3100" dirty="0">
                <a:solidFill>
                  <a:schemeClr val="tx1"/>
                </a:solidFill>
              </a:rPr>
              <a:t>, menos os amigos o apoiam.</a:t>
            </a:r>
          </a:p>
          <a:p>
            <a:pPr algn="just">
              <a:spcBef>
                <a:spcPts val="0"/>
              </a:spcBef>
            </a:pPr>
            <a:endParaRPr lang="pt-BR" sz="2400" b="1" dirty="0">
              <a:solidFill>
                <a:srgbClr val="202C8F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BR" sz="2400" b="1" dirty="0">
                <a:solidFill>
                  <a:srgbClr val="202C8F"/>
                </a:solidFill>
              </a:rPr>
              <a:t>Conjunções: </a:t>
            </a:r>
            <a:r>
              <a:rPr lang="pt-BR" sz="2400" i="1" dirty="0">
                <a:solidFill>
                  <a:srgbClr val="202C8F"/>
                </a:solidFill>
              </a:rPr>
              <a:t>à proporção que, à medida que, ao passo que, quanto mais, quanto menos.</a:t>
            </a:r>
          </a:p>
        </p:txBody>
      </p:sp>
    </p:spTree>
    <p:extLst>
      <p:ext uri="{BB962C8B-B14F-4D97-AF65-F5344CB8AC3E}">
        <p14:creationId xmlns:p14="http://schemas.microsoft.com/office/powerpoint/2010/main" val="2108774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3EDF37-1329-7F2A-4980-E7CDD2D1C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457200"/>
            <a:ext cx="6766560" cy="1142999"/>
          </a:xfrm>
        </p:spPr>
        <p:txBody>
          <a:bodyPr/>
          <a:lstStyle/>
          <a:p>
            <a:pPr algn="ctr"/>
            <a:r>
              <a:rPr lang="pt-BR" sz="3200" dirty="0"/>
              <a:t>Oração subordinada adverbial temporal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08841E-668F-557F-AC4D-BB15551EB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6163" y="1600199"/>
            <a:ext cx="8401050" cy="4957763"/>
          </a:xfrm>
        </p:spPr>
        <p:txBody>
          <a:bodyPr/>
          <a:lstStyle/>
          <a:p>
            <a:pPr algn="just"/>
            <a:r>
              <a:rPr lang="pt-BR" sz="3200" dirty="0">
                <a:solidFill>
                  <a:schemeClr val="tx1"/>
                </a:solidFill>
              </a:rPr>
              <a:t>Apresenta circunstância de tempo em relação ao fato expresso na oração principal.</a:t>
            </a:r>
          </a:p>
          <a:p>
            <a:pPr algn="just"/>
            <a:endParaRPr lang="pt-BR" sz="3200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tx1"/>
                </a:solidFill>
              </a:rPr>
              <a:t>Ela frequenta o clube </a:t>
            </a:r>
            <a:r>
              <a:rPr lang="pt-BR" sz="3200" b="1" u="sng" dirty="0">
                <a:solidFill>
                  <a:schemeClr val="tx1"/>
                </a:solidFill>
              </a:rPr>
              <a:t>desde que se mudou para cá.</a:t>
            </a:r>
          </a:p>
          <a:p>
            <a:pPr algn="just"/>
            <a:endParaRPr lang="pt-BR" sz="3200" b="1" u="sng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tx1"/>
                </a:solidFill>
              </a:rPr>
              <a:t>Ele ouve música </a:t>
            </a:r>
            <a:r>
              <a:rPr lang="pt-BR" sz="3200" b="1" u="sng" dirty="0">
                <a:solidFill>
                  <a:schemeClr val="tx1"/>
                </a:solidFill>
              </a:rPr>
              <a:t>enquanto estuda.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pt-BR" sz="3200" b="1" u="sng" dirty="0">
              <a:solidFill>
                <a:schemeClr val="tx1"/>
              </a:solidFill>
            </a:endParaRPr>
          </a:p>
          <a:p>
            <a:pPr algn="just"/>
            <a:r>
              <a:rPr lang="pt-BR" sz="2400" b="1" dirty="0">
                <a:solidFill>
                  <a:srgbClr val="202C8F"/>
                </a:solidFill>
              </a:rPr>
              <a:t>Conjunções: </a:t>
            </a:r>
            <a:r>
              <a:rPr lang="pt-BR" sz="2400" i="1" dirty="0">
                <a:solidFill>
                  <a:srgbClr val="202C8F"/>
                </a:solidFill>
              </a:rPr>
              <a:t>quando, enquanto, logo que, desde que, assim que, até que, depois que, agora que.</a:t>
            </a:r>
          </a:p>
        </p:txBody>
      </p:sp>
    </p:spTree>
    <p:extLst>
      <p:ext uri="{BB962C8B-B14F-4D97-AF65-F5344CB8AC3E}">
        <p14:creationId xmlns:p14="http://schemas.microsoft.com/office/powerpoint/2010/main" val="2977838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20221-BE72-7B66-BF9E-090660830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585788"/>
            <a:ext cx="6766560" cy="1085850"/>
          </a:xfrm>
        </p:spPr>
        <p:txBody>
          <a:bodyPr/>
          <a:lstStyle/>
          <a:p>
            <a:r>
              <a:rPr lang="pt-BR" dirty="0"/>
              <a:t>Atenção!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1E8E1C-FFF8-2C99-9641-71F7B4CFC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6187" y="1557338"/>
            <a:ext cx="8186738" cy="4714874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3600" dirty="0">
                <a:solidFill>
                  <a:schemeClr val="tx1"/>
                </a:solidFill>
              </a:rPr>
              <a:t>Maria era inteligente </a:t>
            </a:r>
            <a:r>
              <a:rPr lang="pt-BR" sz="3600" b="1" u="sng" dirty="0">
                <a:solidFill>
                  <a:schemeClr val="tx1"/>
                </a:solidFill>
              </a:rPr>
              <a:t>como</a:t>
            </a:r>
            <a:r>
              <a:rPr lang="pt-BR" sz="3600" dirty="0">
                <a:solidFill>
                  <a:schemeClr val="tx1"/>
                </a:solidFill>
              </a:rPr>
              <a:t> a irmã. 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                                                          (tal qual)</a:t>
            </a:r>
          </a:p>
          <a:p>
            <a:pPr algn="just"/>
            <a:endParaRPr lang="pt-BR" sz="32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3600" dirty="0">
                <a:solidFill>
                  <a:schemeClr val="tx1"/>
                </a:solidFill>
              </a:rPr>
              <a:t>Cheguei mais cedo, </a:t>
            </a:r>
            <a:r>
              <a:rPr lang="pt-BR" sz="3600" b="1" u="sng" dirty="0">
                <a:solidFill>
                  <a:schemeClr val="tx1"/>
                </a:solidFill>
              </a:rPr>
              <a:t>como </a:t>
            </a:r>
            <a:r>
              <a:rPr lang="pt-BR" sz="3600" dirty="0">
                <a:solidFill>
                  <a:schemeClr val="tx1"/>
                </a:solidFill>
              </a:rPr>
              <a:t>combinamos.</a:t>
            </a:r>
            <a:r>
              <a:rPr lang="pt-BR" sz="2400" dirty="0">
                <a:solidFill>
                  <a:schemeClr val="tx1"/>
                </a:solidFill>
              </a:rPr>
              <a:t>                                                                                 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                                                      (conforme)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3200" b="1" u="sng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3200" b="1" u="sng" dirty="0">
                <a:solidFill>
                  <a:schemeClr val="tx1"/>
                </a:solidFill>
              </a:rPr>
              <a:t>Como</a:t>
            </a:r>
            <a:r>
              <a:rPr lang="pt-BR" sz="3200" dirty="0">
                <a:solidFill>
                  <a:schemeClr val="tx1"/>
                </a:solidFill>
              </a:rPr>
              <a:t> ele não chegou, fui sozinha.</a:t>
            </a:r>
          </a:p>
          <a:p>
            <a:pPr algn="just"/>
            <a:r>
              <a:rPr lang="pt-BR" sz="2400" dirty="0"/>
              <a:t>    </a:t>
            </a:r>
            <a:r>
              <a:rPr lang="pt-BR" sz="2400" dirty="0">
                <a:solidFill>
                  <a:schemeClr val="tx1"/>
                </a:solidFill>
              </a:rPr>
              <a:t>(porque)</a:t>
            </a:r>
          </a:p>
        </p:txBody>
      </p:sp>
    </p:spTree>
    <p:extLst>
      <p:ext uri="{BB962C8B-B14F-4D97-AF65-F5344CB8AC3E}">
        <p14:creationId xmlns:p14="http://schemas.microsoft.com/office/powerpoint/2010/main" val="4064650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4842597C-B6E5-E5A4-8F49-7082BF8C8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142699"/>
            <a:ext cx="6400800" cy="3985146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  <a:latin typeface="+mn-lt"/>
              </a:rPr>
              <a:t>Diferença entre coordenada explicativa e subordinada causal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33C06ED-7720-A429-5106-AD0692D3F9A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04575" y="457200"/>
            <a:ext cx="987425" cy="274638"/>
          </a:xfrm>
        </p:spPr>
        <p:txBody>
          <a:bodyPr/>
          <a:lstStyle/>
          <a:p>
            <a:pPr rtl="0"/>
            <a:fld id="{48F63A3B-78C7-47BE-AE5E-E10140E04643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8568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6F988E1B-7EC0-3758-9D19-21DF978CE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496" y="968991"/>
            <a:ext cx="11119104" cy="5568969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800" dirty="0"/>
              <a:t>          consequência                                        </a:t>
            </a: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oração sub. adv. causal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800" u="sng" dirty="0">
                <a:solidFill>
                  <a:srgbClr val="202C8F"/>
                </a:solidFill>
              </a:rPr>
              <a:t>Ela rasgou todas as cartas</a:t>
            </a:r>
            <a:r>
              <a:rPr lang="pt-BR" sz="2800" dirty="0"/>
              <a:t>, </a:t>
            </a:r>
            <a:r>
              <a:rPr lang="pt-BR" sz="2800" u="sng" dirty="0">
                <a:solidFill>
                  <a:schemeClr val="accent1">
                    <a:lumMod val="75000"/>
                  </a:schemeClr>
                </a:solidFill>
              </a:rPr>
              <a:t>porque tinha terminado com o namorado</a:t>
            </a: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          </a:t>
            </a:r>
          </a:p>
          <a:p>
            <a:pPr marL="0" indent="0" algn="just">
              <a:buNone/>
            </a:pP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            </a:t>
            </a:r>
            <a:r>
              <a:rPr lang="pt-BR" sz="2800" dirty="0">
                <a:solidFill>
                  <a:srgbClr val="202C8F"/>
                </a:solidFill>
              </a:rPr>
              <a:t>oração principal </a:t>
            </a: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causa</a:t>
            </a:r>
          </a:p>
          <a:p>
            <a:pPr marL="0" indent="0" algn="just">
              <a:buNone/>
            </a:pP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002060"/>
                </a:solidFill>
              </a:rPr>
              <a:t>Leve um casaco </a:t>
            </a:r>
            <a:r>
              <a:rPr lang="pt-BR" sz="2800" u="sng" dirty="0">
                <a:solidFill>
                  <a:srgbClr val="0AB272"/>
                </a:solidFill>
              </a:rPr>
              <a:t>porque vai chover e esfriar.</a:t>
            </a:r>
          </a:p>
          <a:p>
            <a:pPr marL="0" indent="0" algn="just">
              <a:buNone/>
            </a:pPr>
            <a:r>
              <a:rPr lang="pt-BR" sz="2800" dirty="0">
                <a:solidFill>
                  <a:srgbClr val="0AB272"/>
                </a:solidFill>
              </a:rPr>
              <a:t>                                   </a:t>
            </a:r>
          </a:p>
          <a:p>
            <a:pPr marL="0" indent="0" algn="just">
              <a:buNone/>
            </a:pPr>
            <a:r>
              <a:rPr lang="pt-BR" sz="2800" dirty="0">
                <a:solidFill>
                  <a:srgbClr val="0AB272"/>
                </a:solidFill>
              </a:rPr>
              <a:t>                                 </a:t>
            </a:r>
            <a:r>
              <a:rPr lang="pt-BR" sz="2800" dirty="0">
                <a:solidFill>
                  <a:srgbClr val="CE3061"/>
                </a:solidFill>
              </a:rPr>
              <a:t>coordenada explicativa</a:t>
            </a:r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4EAE1CA1-DA76-6CA1-1D4A-9D5E1A532CF6}"/>
              </a:ext>
            </a:extLst>
          </p:cNvPr>
          <p:cNvSpPr/>
          <p:nvPr/>
        </p:nvSpPr>
        <p:spPr>
          <a:xfrm>
            <a:off x="8679976" y="1596788"/>
            <a:ext cx="272955" cy="24566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01FD80F3-1500-33C4-BF05-8F375C778D46}"/>
              </a:ext>
            </a:extLst>
          </p:cNvPr>
          <p:cNvSpPr/>
          <p:nvPr/>
        </p:nvSpPr>
        <p:spPr>
          <a:xfrm>
            <a:off x="2374710" y="1596788"/>
            <a:ext cx="300251" cy="24566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Cima 8">
            <a:extLst>
              <a:ext uri="{FF2B5EF4-FFF2-40B4-BE49-F238E27FC236}">
                <a16:creationId xmlns:a16="http://schemas.microsoft.com/office/drawing/2014/main" id="{5F51BC82-E6D2-C3FA-4C28-B185A2773ABD}"/>
              </a:ext>
            </a:extLst>
          </p:cNvPr>
          <p:cNvSpPr/>
          <p:nvPr/>
        </p:nvSpPr>
        <p:spPr>
          <a:xfrm>
            <a:off x="2674961" y="2565779"/>
            <a:ext cx="300251" cy="24566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Cima 9">
            <a:extLst>
              <a:ext uri="{FF2B5EF4-FFF2-40B4-BE49-F238E27FC236}">
                <a16:creationId xmlns:a16="http://schemas.microsoft.com/office/drawing/2014/main" id="{E9F0F162-F5AE-B4F0-5797-5B85150B017E}"/>
              </a:ext>
            </a:extLst>
          </p:cNvPr>
          <p:cNvSpPr/>
          <p:nvPr/>
        </p:nvSpPr>
        <p:spPr>
          <a:xfrm>
            <a:off x="8256895" y="2552131"/>
            <a:ext cx="300251" cy="24566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Cima 10">
            <a:extLst>
              <a:ext uri="{FF2B5EF4-FFF2-40B4-BE49-F238E27FC236}">
                <a16:creationId xmlns:a16="http://schemas.microsoft.com/office/drawing/2014/main" id="{F45086EE-72B3-5955-A088-7D99F233F091}"/>
              </a:ext>
            </a:extLst>
          </p:cNvPr>
          <p:cNvSpPr/>
          <p:nvPr/>
        </p:nvSpPr>
        <p:spPr>
          <a:xfrm>
            <a:off x="5186150" y="4926841"/>
            <a:ext cx="341194" cy="177422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5427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02FF9-B4A1-BF07-2A95-FBB28013F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892564"/>
          </a:xfrm>
        </p:spPr>
        <p:txBody>
          <a:bodyPr/>
          <a:lstStyle/>
          <a:p>
            <a:r>
              <a:rPr lang="pt-BR" dirty="0"/>
              <a:t>Dicas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70CD03-C9B3-F9C3-AC09-16600E4ED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496" y="1378424"/>
            <a:ext cx="11119104" cy="5159536"/>
          </a:xfrm>
        </p:spPr>
        <p:txBody>
          <a:bodyPr/>
          <a:lstStyle/>
          <a:p>
            <a:pPr marL="0" indent="0" algn="just">
              <a:buNone/>
            </a:pPr>
            <a:r>
              <a:rPr lang="pt-BR" sz="2800" b="1" dirty="0"/>
              <a:t>Adverbial Causal:</a:t>
            </a:r>
          </a:p>
          <a:p>
            <a:pPr algn="just"/>
            <a:r>
              <a:rPr lang="pt-BR" sz="2800" dirty="0"/>
              <a:t>Apresenta relação de causa e consequência;</a:t>
            </a:r>
          </a:p>
          <a:p>
            <a:pPr algn="just"/>
            <a:r>
              <a:rPr lang="pt-BR" sz="2800" dirty="0"/>
              <a:t>A causa é anterior ao efeito. (cronologicamente);</a:t>
            </a:r>
          </a:p>
          <a:p>
            <a:pPr algn="just"/>
            <a:endParaRPr lang="pt-BR" sz="2800" dirty="0"/>
          </a:p>
          <a:p>
            <a:pPr marL="0" indent="0" algn="just">
              <a:buNone/>
            </a:pPr>
            <a:r>
              <a:rPr lang="pt-BR" sz="2800" b="1" dirty="0"/>
              <a:t>Coordenada Explicativa:</a:t>
            </a:r>
          </a:p>
          <a:p>
            <a:pPr marL="0" indent="0" algn="just">
              <a:buNone/>
            </a:pPr>
            <a:r>
              <a:rPr lang="pt-BR" sz="2800" dirty="0"/>
              <a:t>Oração formulada em formato de hipótese ou desejo.</a:t>
            </a:r>
          </a:p>
          <a:p>
            <a:pPr marL="0" indent="0" algn="just">
              <a:buNone/>
            </a:pPr>
            <a:r>
              <a:rPr lang="pt-BR" sz="2800" dirty="0"/>
              <a:t>Uso de verbos no imperativo.</a:t>
            </a:r>
          </a:p>
          <a:p>
            <a:pPr marL="0" indent="0" algn="just">
              <a:buNone/>
            </a:pPr>
            <a:endParaRPr lang="pt-BR" sz="2800" dirty="0"/>
          </a:p>
          <a:p>
            <a:pPr marL="0" indent="0" algn="just">
              <a:buNone/>
            </a:pPr>
            <a:r>
              <a:rPr lang="pt-BR" sz="2800" b="1" dirty="0"/>
              <a:t>Exemplos:</a:t>
            </a:r>
          </a:p>
          <a:p>
            <a:pPr marL="0" indent="0" algn="just">
              <a:buNone/>
            </a:pPr>
            <a:r>
              <a:rPr lang="pt-BR" sz="2800" dirty="0"/>
              <a:t>Não fale alto, porque ele está dormindo. (Explicação) </a:t>
            </a:r>
          </a:p>
          <a:p>
            <a:pPr marL="0" indent="0" algn="just">
              <a:buNone/>
            </a:pPr>
            <a:r>
              <a:rPr lang="pt-BR" sz="2800" dirty="0"/>
              <a:t>Tomara que ele venha, porque estou com saudade. (Explicação)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1135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2048993-C108-F800-D925-36BA3A209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257176"/>
            <a:ext cx="7276910" cy="1371600"/>
          </a:xfrm>
        </p:spPr>
        <p:txBody>
          <a:bodyPr/>
          <a:lstStyle/>
          <a:p>
            <a:pPr algn="ctr"/>
            <a:r>
              <a:rPr lang="pt-BR" sz="3600" dirty="0"/>
              <a:t>Orações subordinadas adverbiais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500188"/>
            <a:ext cx="8472488" cy="5100637"/>
          </a:xfrm>
        </p:spPr>
        <p:txBody>
          <a:bodyPr rtlCol="0"/>
          <a:lstStyle>
            <a:defPPr>
              <a:defRPr lang="pt-BR"/>
            </a:defPPr>
          </a:lstStyle>
          <a:p>
            <a:pPr marL="0" indent="0" algn="just">
              <a:buNone/>
            </a:pPr>
            <a:r>
              <a:rPr lang="pt-BR" sz="4000" dirty="0"/>
              <a:t>Exercem a função de adjunto adverbial do verbo da oração principal. </a:t>
            </a:r>
          </a:p>
          <a:p>
            <a:pPr marL="0" indent="0" algn="just">
              <a:buNone/>
            </a:pPr>
            <a:r>
              <a:rPr lang="pt-BR" sz="4000" dirty="0"/>
              <a:t>Dessa forma, podem exprimir circunstâncias de </a:t>
            </a: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</a:rPr>
              <a:t>tempo, finalidade, causa, condição, consequência, comparação, proporcionalidade, conformidade e concessão.</a:t>
            </a:r>
            <a:endParaRPr lang="pt-BR" sz="4000" dirty="0">
              <a:solidFill>
                <a:schemeClr val="accent1">
                  <a:lumMod val="75000"/>
                </a:schemeClr>
              </a:solidFill>
            </a:endParaRPr>
          </a:p>
          <a:p>
            <a:pPr rtl="0"/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7" y="1719618"/>
            <a:ext cx="4941991" cy="922998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sz="4000" dirty="0"/>
              <a:t>referências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87DFD8-D262-D485-B1F2-817C5A092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797" y="2642616"/>
            <a:ext cx="7328847" cy="3539820"/>
          </a:xfrm>
        </p:spPr>
        <p:txBody>
          <a:bodyPr rtlCol="0"/>
          <a:lstStyle>
            <a:defPPr>
              <a:defRPr lang="pt-BR"/>
            </a:def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</a:rPr>
              <a:t>CIPRO, Neto Pasquale e INFANTE, Ulisses. </a:t>
            </a:r>
            <a:r>
              <a:rPr lang="pt-BR" sz="2400" b="1" dirty="0">
                <a:solidFill>
                  <a:schemeClr val="tx1"/>
                </a:solidFill>
              </a:rPr>
              <a:t>Gramática da língua portuguesa</a:t>
            </a:r>
            <a:r>
              <a:rPr lang="pt-BR" sz="2400" dirty="0">
                <a:solidFill>
                  <a:schemeClr val="tx1"/>
                </a:solidFill>
              </a:rPr>
              <a:t>. São Paulo: Scipione. 2008.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</a:rPr>
              <a:t>NEVES, M. H de M. </a:t>
            </a:r>
            <a:r>
              <a:rPr lang="pt-BR" sz="2400" b="1" dirty="0">
                <a:solidFill>
                  <a:schemeClr val="tx1"/>
                </a:solidFill>
              </a:rPr>
              <a:t>Gramática de uso do português</a:t>
            </a:r>
            <a:r>
              <a:rPr lang="pt-BR" sz="2400" dirty="0">
                <a:solidFill>
                  <a:schemeClr val="tx1"/>
                </a:solidFill>
              </a:rPr>
              <a:t>. São Paulo: Editora UNESP, 2002.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</a:rPr>
              <a:t>Vilela M. Koch, I. </a:t>
            </a:r>
            <a:r>
              <a:rPr lang="pt-BR" sz="2400" b="1" dirty="0">
                <a:solidFill>
                  <a:schemeClr val="tx1"/>
                </a:solidFill>
              </a:rPr>
              <a:t>Gramática da língua portuguesa</a:t>
            </a:r>
            <a:r>
              <a:rPr lang="pt-BR" sz="2400" dirty="0">
                <a:solidFill>
                  <a:schemeClr val="tx1"/>
                </a:solidFill>
              </a:rPr>
              <a:t>. Coimbra. Almedina, 2001.</a:t>
            </a:r>
          </a:p>
          <a:p>
            <a:pPr marL="342900" indent="-342900" rtl="0">
              <a:buFont typeface="Wingdings" panose="05000000000000000000" pitchFamily="2" charset="2"/>
              <a:buChar char="§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628650"/>
            <a:ext cx="6766560" cy="771525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sz="4000" dirty="0"/>
              <a:t>observe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013" y="1600201"/>
            <a:ext cx="8115299" cy="5057774"/>
          </a:xfrm>
        </p:spPr>
        <p:txBody>
          <a:bodyPr rtlCol="0"/>
          <a:lstStyle>
            <a:defPPr>
              <a:defRPr lang="pt-BR"/>
            </a:defPPr>
          </a:lstStyle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4000" dirty="0"/>
              <a:t>O preso fugiu </a:t>
            </a:r>
            <a:r>
              <a:rPr lang="pt-BR" sz="4000" b="1" u="sng" dirty="0"/>
              <a:t>à noite</a:t>
            </a:r>
            <a:r>
              <a:rPr lang="pt-BR" sz="4000" u="sng" dirty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3600" dirty="0"/>
              <a:t>           </a:t>
            </a:r>
            <a:r>
              <a:rPr lang="pt-BR" sz="3600" dirty="0">
                <a:solidFill>
                  <a:schemeClr val="accent1">
                    <a:lumMod val="50000"/>
                  </a:schemeClr>
                </a:solidFill>
              </a:rPr>
              <a:t>	      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Adjunto Adverbial de Tempo</a:t>
            </a:r>
          </a:p>
          <a:p>
            <a:pPr algn="just">
              <a:spcBef>
                <a:spcPts val="0"/>
              </a:spcBef>
            </a:pPr>
            <a:endParaRPr lang="pt-BR" sz="3600" dirty="0"/>
          </a:p>
          <a:p>
            <a:pPr algn="just">
              <a:spcBef>
                <a:spcPts val="0"/>
              </a:spcBef>
            </a:pPr>
            <a:endParaRPr lang="pt-BR" sz="3600" dirty="0"/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4000" dirty="0"/>
              <a:t>O preso fugiu </a:t>
            </a:r>
            <a:r>
              <a:rPr lang="pt-BR" sz="4000" b="1" u="sng" dirty="0"/>
              <a:t>quando anoiteceu</a:t>
            </a:r>
            <a:r>
              <a:rPr lang="pt-BR" sz="4000" u="sng" dirty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36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                                 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Oração Subordinada Adverbial Temporal</a:t>
            </a:r>
          </a:p>
          <a:p>
            <a:pPr rtl="0"/>
            <a:endParaRPr lang="pt-BR" dirty="0"/>
          </a:p>
        </p:txBody>
      </p:sp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0618031E-1F34-90EA-635B-2FC79781577A}"/>
              </a:ext>
            </a:extLst>
          </p:cNvPr>
          <p:cNvSpPr/>
          <p:nvPr/>
        </p:nvSpPr>
        <p:spPr>
          <a:xfrm>
            <a:off x="7658100" y="2257424"/>
            <a:ext cx="200025" cy="15716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D3F3114A-DF71-BF52-C2CE-E4B6C7519115}"/>
              </a:ext>
            </a:extLst>
          </p:cNvPr>
          <p:cNvSpPr/>
          <p:nvPr/>
        </p:nvSpPr>
        <p:spPr>
          <a:xfrm flipH="1">
            <a:off x="8903977" y="4477704"/>
            <a:ext cx="211456" cy="21716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18">
            <a:extLst>
              <a:ext uri="{FF2B5EF4-FFF2-40B4-BE49-F238E27FC236}">
                <a16:creationId xmlns:a16="http://schemas.microsoft.com/office/drawing/2014/main" id="{57DAF532-2C01-57FB-F0C6-E72D29DAC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600075"/>
            <a:ext cx="6766560" cy="1185863"/>
          </a:xfrm>
        </p:spPr>
        <p:txBody>
          <a:bodyPr/>
          <a:lstStyle/>
          <a:p>
            <a:r>
              <a:rPr lang="pt-BR" dirty="0"/>
              <a:t>Tipos orações adverbiais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3213" y="1985963"/>
            <a:ext cx="5815011" cy="4286249"/>
          </a:xfrm>
        </p:spPr>
        <p:txBody>
          <a:bodyPr rtlCol="0"/>
          <a:lstStyle>
            <a:defPPr>
              <a:defRPr lang="pt-BR"/>
            </a:defPPr>
          </a:lstStyle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pt-BR" sz="2800" dirty="0">
                <a:latin typeface="Sabon Next LT" panose="02000500000000000000" pitchFamily="2" charset="0"/>
                <a:cs typeface="Sabon Next LT" panose="02000500000000000000" pitchFamily="2" charset="0"/>
              </a:rPr>
              <a:t>Temporal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pt-BR" sz="2800" dirty="0">
                <a:latin typeface="Sabon Next LT" panose="02000500000000000000" pitchFamily="2" charset="0"/>
                <a:cs typeface="Sabon Next LT" panose="02000500000000000000" pitchFamily="2" charset="0"/>
              </a:rPr>
              <a:t>Conformativa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6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Proporcional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pt-BR" sz="2800" dirty="0">
                <a:latin typeface="Sabon Next LT" panose="02000500000000000000" pitchFamily="2" charset="0"/>
                <a:cs typeface="Sabon Next LT" panose="02000500000000000000" pitchFamily="2" charset="0"/>
              </a:rPr>
              <a:t>Final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6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Causal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pt-BR" sz="2800" dirty="0">
                <a:latin typeface="Sabon Next LT" panose="02000500000000000000" pitchFamily="2" charset="0"/>
                <a:cs typeface="Sabon Next LT" panose="02000500000000000000" pitchFamily="2" charset="0"/>
              </a:rPr>
              <a:t>Condicional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6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Consecutiva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6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Comparativa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pt-BR" sz="2800" dirty="0">
                <a:latin typeface="Sabon Next LT" panose="02000500000000000000" pitchFamily="2" charset="0"/>
                <a:cs typeface="Sabon Next LT" panose="02000500000000000000" pitchFamily="2" charset="0"/>
              </a:rPr>
              <a:t>Concessiva</a:t>
            </a:r>
            <a:endParaRPr lang="pt-BR" sz="2800" dirty="0">
              <a:solidFill>
                <a:schemeClr val="accent6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25BB46-860B-9F06-8761-3C0ACA1DF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475" y="228601"/>
            <a:ext cx="7629525" cy="1100138"/>
          </a:xfrm>
        </p:spPr>
        <p:txBody>
          <a:bodyPr/>
          <a:lstStyle/>
          <a:p>
            <a:pPr algn="ctr"/>
            <a:r>
              <a:rPr lang="pt-BR" sz="2800" dirty="0"/>
              <a:t>Oração Subordinada Adverbial Causal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B9788B-A1E4-0680-FAAD-574642A6D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6151" y="1328739"/>
            <a:ext cx="8329612" cy="5300661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3200" dirty="0">
                <a:solidFill>
                  <a:schemeClr val="tx1"/>
                </a:solidFill>
              </a:rPr>
              <a:t>Apresenta a causa do acontecimento da oração principal. 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3200" i="1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tx1"/>
                </a:solidFill>
              </a:rPr>
              <a:t>Não comprou o carro </a:t>
            </a:r>
            <a:r>
              <a:rPr lang="pt-BR" sz="3200" b="1" u="sng" dirty="0">
                <a:solidFill>
                  <a:schemeClr val="tx1"/>
                </a:solidFill>
              </a:rPr>
              <a:t>porque não teve condições.</a:t>
            </a:r>
          </a:p>
          <a:p>
            <a:pPr algn="just"/>
            <a:endParaRPr lang="pt-BR" sz="3200" b="1" u="sng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3200" b="1" u="sng" dirty="0">
                <a:solidFill>
                  <a:schemeClr val="tx1"/>
                </a:solidFill>
              </a:rPr>
              <a:t>Já que está calor</a:t>
            </a:r>
            <a:r>
              <a:rPr lang="pt-BR" sz="3200" b="1" dirty="0">
                <a:solidFill>
                  <a:schemeClr val="tx1"/>
                </a:solidFill>
              </a:rPr>
              <a:t>, </a:t>
            </a:r>
            <a:r>
              <a:rPr lang="pt-BR" sz="3200" dirty="0">
                <a:solidFill>
                  <a:schemeClr val="tx1"/>
                </a:solidFill>
              </a:rPr>
              <a:t>vamos tomar banho de piscina.</a:t>
            </a:r>
          </a:p>
          <a:p>
            <a:pPr algn="just"/>
            <a:endParaRPr lang="pt-BR" sz="3200" dirty="0"/>
          </a:p>
          <a:p>
            <a:pPr algn="just"/>
            <a:r>
              <a:rPr lang="pt-BR" sz="2000" b="1" i="1" dirty="0">
                <a:solidFill>
                  <a:srgbClr val="002060"/>
                </a:solidFill>
              </a:rPr>
              <a:t>(Conjunções ou locuções conjuntivas: porque, visto que, uma vez que,  já que, por isso, como...)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2962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CD5DBD-E742-BD72-5401-47E9E1E09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414339"/>
            <a:ext cx="6766560" cy="1014412"/>
          </a:xfrm>
        </p:spPr>
        <p:txBody>
          <a:bodyPr/>
          <a:lstStyle/>
          <a:p>
            <a:pPr algn="ctr"/>
            <a:r>
              <a:rPr lang="pt-BR" sz="3200" dirty="0"/>
              <a:t>Oração Subordinada Adverbial Consecutiva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4D88B8-9018-1529-E3C6-7E0353134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0437" y="1557337"/>
            <a:ext cx="8372475" cy="500062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3200" dirty="0">
                <a:solidFill>
                  <a:schemeClr val="tx1"/>
                </a:solidFill>
              </a:rPr>
              <a:t>Apresenta a consequência do acontecimento da oração principal. 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3200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tx1"/>
                </a:solidFill>
              </a:rPr>
              <a:t>Comeu tanto </a:t>
            </a:r>
            <a:r>
              <a:rPr lang="pt-BR" sz="3200" b="1" u="sng" dirty="0">
                <a:solidFill>
                  <a:schemeClr val="tx1"/>
                </a:solidFill>
              </a:rPr>
              <a:t>que passou mal</a:t>
            </a:r>
            <a:r>
              <a:rPr lang="pt-BR" sz="3200" b="1" dirty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</a:pPr>
            <a:endParaRPr lang="pt-BR" sz="3200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tx1"/>
                </a:solidFill>
              </a:rPr>
              <a:t>A força das águas era tamanha </a:t>
            </a:r>
            <a:r>
              <a:rPr lang="pt-BR" sz="3200" b="1" u="sng" dirty="0">
                <a:solidFill>
                  <a:schemeClr val="tx1"/>
                </a:solidFill>
              </a:rPr>
              <a:t>que arrastou os carros.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000" dirty="0"/>
          </a:p>
          <a:p>
            <a:pPr marL="0" indent="0" algn="just">
              <a:spcBef>
                <a:spcPts val="0"/>
              </a:spcBef>
              <a:buNone/>
            </a:pPr>
            <a:endParaRPr lang="pt-BR" sz="20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pt-BR" sz="2000" b="1" i="1" dirty="0"/>
              <a:t>(que, tanto que, tal que, de forma que, de modo que, de tal forma que.)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651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125542-D540-B766-0FA1-10DE2ED04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sz="4000" b="1" dirty="0"/>
              <a:t>Oração Subordinada Adverbial </a:t>
            </a:r>
            <a:endParaRPr lang="pt-BR" sz="40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A684433-DE59-8132-E1AC-A4C441F752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4000" b="1" dirty="0">
                <a:solidFill>
                  <a:schemeClr val="tx1"/>
                </a:solidFill>
              </a:rPr>
              <a:t>Causal:</a:t>
            </a:r>
            <a:endParaRPr lang="pt-BR" sz="4000" i="1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BR" sz="4000" dirty="0">
                <a:solidFill>
                  <a:schemeClr val="tx1"/>
                </a:solidFill>
              </a:rPr>
              <a:t>Não saí </a:t>
            </a:r>
            <a:r>
              <a:rPr lang="pt-BR" sz="4000" b="1" u="sng" dirty="0"/>
              <a:t>porque choveu</a:t>
            </a:r>
            <a:r>
              <a:rPr lang="pt-BR" sz="4000" dirty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4000" dirty="0"/>
              <a:t>                       </a:t>
            </a:r>
            <a:r>
              <a:rPr lang="pt-BR" sz="4000" dirty="0">
                <a:solidFill>
                  <a:srgbClr val="00B050"/>
                </a:solidFill>
              </a:rPr>
              <a:t>causa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4000" b="1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4000" b="1" dirty="0">
                <a:solidFill>
                  <a:schemeClr val="tx1"/>
                </a:solidFill>
              </a:rPr>
              <a:t>Consecutiva:</a:t>
            </a:r>
            <a:endParaRPr lang="pt-BR" sz="4000" i="1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BR" sz="4000" dirty="0">
                <a:solidFill>
                  <a:schemeClr val="tx1"/>
                </a:solidFill>
              </a:rPr>
              <a:t>Choveu tanto, </a:t>
            </a:r>
            <a:r>
              <a:rPr lang="pt-BR" sz="4000" b="1" u="sng" dirty="0"/>
              <a:t>que não saí.</a:t>
            </a:r>
          </a:p>
          <a:p>
            <a:pPr marL="0" indent="0">
              <a:buNone/>
            </a:pPr>
            <a:r>
              <a:rPr lang="pt-BR" sz="4000" dirty="0"/>
              <a:t>                             </a:t>
            </a:r>
            <a:r>
              <a:rPr lang="pt-BR" sz="3200" b="1" dirty="0">
                <a:solidFill>
                  <a:srgbClr val="00B050"/>
                </a:solidFill>
              </a:rPr>
              <a:t>Consequência</a:t>
            </a:r>
          </a:p>
        </p:txBody>
      </p:sp>
    </p:spTree>
    <p:extLst>
      <p:ext uri="{BB962C8B-B14F-4D97-AF65-F5344CB8AC3E}">
        <p14:creationId xmlns:p14="http://schemas.microsoft.com/office/powerpoint/2010/main" val="2903841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94771-67BF-8218-E7AB-38F4BA2C6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457201"/>
            <a:ext cx="5693664" cy="900112"/>
          </a:xfrm>
        </p:spPr>
        <p:txBody>
          <a:bodyPr/>
          <a:lstStyle/>
          <a:p>
            <a:r>
              <a:rPr lang="pt-BR"/>
              <a:t>Observe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41A0BA-4CE7-A505-A302-E1815581A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585913"/>
            <a:ext cx="7543799" cy="4872037"/>
          </a:xfrm>
        </p:spPr>
        <p:txBody>
          <a:bodyPr/>
          <a:lstStyle/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800" u="sng" dirty="0">
                <a:solidFill>
                  <a:schemeClr val="tx1"/>
                </a:solidFill>
              </a:rPr>
              <a:t>Os alunos gabaritaram a prova </a:t>
            </a:r>
            <a:r>
              <a:rPr lang="pt-BR" sz="2800" dirty="0">
                <a:solidFill>
                  <a:schemeClr val="tx1"/>
                </a:solidFill>
              </a:rPr>
              <a:t>//</a:t>
            </a:r>
            <a:r>
              <a:rPr lang="pt-BR" sz="2800" b="1" dirty="0"/>
              <a:t>porque estudaram muito.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rgbClr val="C00000"/>
                </a:solidFill>
              </a:rPr>
              <a:t>Estudar é um fato que acontece antes = fato</a:t>
            </a:r>
            <a:endParaRPr lang="pt-BR" sz="2800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pt-BR" sz="2800" dirty="0"/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800" u="sng" dirty="0">
                <a:solidFill>
                  <a:schemeClr val="tx1"/>
                </a:solidFill>
              </a:rPr>
              <a:t>Os alunos estudaram tanto </a:t>
            </a:r>
            <a:r>
              <a:rPr lang="pt-BR" sz="2800" dirty="0">
                <a:solidFill>
                  <a:schemeClr val="tx1"/>
                </a:solidFill>
              </a:rPr>
              <a:t>//</a:t>
            </a:r>
            <a:r>
              <a:rPr lang="pt-BR" sz="2800" b="1" dirty="0"/>
              <a:t>que gabaritaram a prova.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rgbClr val="C00000"/>
                </a:solidFill>
              </a:rPr>
              <a:t>Gabaritar vem após estudar = consequência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3EBC52D-9EE8-1A84-E756-B548F7A06E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04575" y="457200"/>
            <a:ext cx="987425" cy="274638"/>
          </a:xfrm>
        </p:spPr>
        <p:txBody>
          <a:bodyPr/>
          <a:lstStyle/>
          <a:p>
            <a:pPr rtl="0"/>
            <a:fld id="{48F63A3B-78C7-47BE-AE5E-E10140E04643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987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4B311B-3177-0658-3585-6639F26A9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1887" y="328613"/>
            <a:ext cx="8129587" cy="842963"/>
          </a:xfrm>
        </p:spPr>
        <p:txBody>
          <a:bodyPr rtlCol="0"/>
          <a:lstStyle>
            <a:defPPr>
              <a:defRPr lang="pt-BR"/>
            </a:defPPr>
          </a:lstStyle>
          <a:p>
            <a:pPr algn="ctr" rtl="0"/>
            <a:r>
              <a:rPr lang="pt-BR" sz="3200" b="1" dirty="0"/>
              <a:t>Oração Subordinada Adverbial Comparativa</a:t>
            </a:r>
            <a:endParaRPr lang="pt-BR" sz="32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0503A6B-3E3E-C695-789B-8E88ED153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0425" y="1414464"/>
            <a:ext cx="8601075" cy="5114924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pt-BR" sz="3200" dirty="0">
                <a:solidFill>
                  <a:schemeClr val="tx1"/>
                </a:solidFill>
              </a:rPr>
              <a:t>Estabelece uma comparação entre o fato expresso na oração subordinada com a oração principal.</a:t>
            </a:r>
          </a:p>
          <a:p>
            <a:pPr algn="just">
              <a:spcBef>
                <a:spcPts val="0"/>
              </a:spcBef>
            </a:pPr>
            <a:endParaRPr lang="pt-BR" sz="3200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tx1"/>
                </a:solidFill>
              </a:rPr>
              <a:t>É tão desgastante correr atrás </a:t>
            </a:r>
            <a:r>
              <a:rPr lang="pt-BR" sz="3200" b="1" u="sng" dirty="0">
                <a:solidFill>
                  <a:schemeClr val="tx1"/>
                </a:solidFill>
              </a:rPr>
              <a:t>como ficar esperando.</a:t>
            </a:r>
          </a:p>
          <a:p>
            <a:pPr algn="just">
              <a:spcBef>
                <a:spcPts val="0"/>
              </a:spcBef>
            </a:pPr>
            <a:endParaRPr lang="pt-BR" sz="3200" b="1" u="sng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tx1"/>
                </a:solidFill>
              </a:rPr>
              <a:t>Hoje choveu tanto </a:t>
            </a:r>
            <a:r>
              <a:rPr lang="pt-BR" sz="3200" b="1" u="sng" dirty="0">
                <a:solidFill>
                  <a:schemeClr val="tx1"/>
                </a:solidFill>
              </a:rPr>
              <a:t>quanto ontem (choveu).</a:t>
            </a:r>
          </a:p>
          <a:p>
            <a:pPr algn="just">
              <a:spcBef>
                <a:spcPts val="0"/>
              </a:spcBef>
            </a:pPr>
            <a:endParaRPr lang="pt-BR" sz="3200" b="1" u="sng" dirty="0">
              <a:solidFill>
                <a:schemeClr val="tx1"/>
              </a:solidFill>
            </a:endParaRPr>
          </a:p>
          <a:p>
            <a:pPr algn="just"/>
            <a:endParaRPr lang="pt-BR" sz="1800" dirty="0">
              <a:solidFill>
                <a:schemeClr val="tx1"/>
              </a:solidFill>
            </a:endParaRPr>
          </a:p>
          <a:p>
            <a:pPr algn="just"/>
            <a:r>
              <a:rPr lang="pt-BR" sz="2000" i="1" dirty="0">
                <a:solidFill>
                  <a:srgbClr val="202C8F"/>
                </a:solidFill>
              </a:rPr>
              <a:t>Conjunções: como, mais que, menos que, assim como, que nem, tanto quanto, tanto como...</a:t>
            </a:r>
          </a:p>
          <a:p>
            <a:pPr algn="just"/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8864747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1374517_TF78438558_Win32" id="{8B0F80B1-C9B6-4EB1-92BD-7C5E31B1052C}" vid="{96F27039-7628-4088-90C8-E4E4EBA98223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{90537DED-FA71-4065-BC95-3661A42C5BA7}tf78438558_win32</Template>
  <TotalTime>361</TotalTime>
  <Words>861</Words>
  <Application>Microsoft Office PowerPoint</Application>
  <PresentationFormat>Widescreen</PresentationFormat>
  <Paragraphs>147</Paragraphs>
  <Slides>20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Aptos</vt:lpstr>
      <vt:lpstr>Arial</vt:lpstr>
      <vt:lpstr>Arial Black</vt:lpstr>
      <vt:lpstr>Sabon Next LT</vt:lpstr>
      <vt:lpstr>Wingdings</vt:lpstr>
      <vt:lpstr>Tema do Office</vt:lpstr>
      <vt:lpstr> Orações subordinadas adverbiais  gramática </vt:lpstr>
      <vt:lpstr>Orações subordinadas adverbiais</vt:lpstr>
      <vt:lpstr>observe</vt:lpstr>
      <vt:lpstr>Tipos orações adverbiais</vt:lpstr>
      <vt:lpstr>Oração Subordinada Adverbial Causal</vt:lpstr>
      <vt:lpstr>Oração Subordinada Adverbial Consecutiva</vt:lpstr>
      <vt:lpstr>Oração Subordinada Adverbial </vt:lpstr>
      <vt:lpstr>Observe</vt:lpstr>
      <vt:lpstr>Oração Subordinada Adverbial Comparativa</vt:lpstr>
      <vt:lpstr>Oração subordinada adverbial concessiva</vt:lpstr>
      <vt:lpstr>Oração subordinada adverbial condicional</vt:lpstr>
      <vt:lpstr>Oração subordinada adverbial conformativa</vt:lpstr>
      <vt:lpstr>Oração subordinada adverbial final</vt:lpstr>
      <vt:lpstr>Oração subordinada adverbial proporcional</vt:lpstr>
      <vt:lpstr>Oração subordinada adverbial temporal</vt:lpstr>
      <vt:lpstr>Atenção!</vt:lpstr>
      <vt:lpstr>Diferença entre coordenada explicativa e subordinada causal</vt:lpstr>
      <vt:lpstr>Apresentação do PowerPoint</vt:lpstr>
      <vt:lpstr>Dicas</vt:lpstr>
      <vt:lpstr>referências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Orações subordinadas adverbiais  gramática</dc:title>
  <dc:subject/>
  <dc:creator>Roberta Guimarães</dc:creator>
  <cp:lastModifiedBy>Roberta Guimarães</cp:lastModifiedBy>
  <cp:revision>35</cp:revision>
  <dcterms:created xsi:type="dcterms:W3CDTF">2023-08-21T21:44:03Z</dcterms:created>
  <dcterms:modified xsi:type="dcterms:W3CDTF">2024-08-07T11:35:16Z</dcterms:modified>
</cp:coreProperties>
</file>